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9" r:id="rId3"/>
    <p:sldId id="262" r:id="rId4"/>
    <p:sldId id="263" r:id="rId5"/>
    <p:sldId id="284" r:id="rId6"/>
    <p:sldId id="264" r:id="rId7"/>
    <p:sldId id="280" r:id="rId8"/>
    <p:sldId id="281" r:id="rId9"/>
    <p:sldId id="28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CD5B4"/>
    <a:srgbClr val="CCFFFF"/>
    <a:srgbClr val="66FFFF"/>
    <a:srgbClr val="3F270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5DC7B-122D-421A-814D-E33DBF5B3E70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5F8AC-83C1-430A-92D5-990E50CA5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30BCF-F6DA-40AF-8CAC-3F59C7186DE8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0A90C-71A7-4770-ABFF-E70DCA1D4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CFB67A-D6B7-4A65-AC92-9C7430CEF33E}" type="datetimeFigureOut">
              <a:rPr lang="en-US" smtClean="0"/>
              <a:pPr/>
              <a:t>4/15/2010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03E3F5-FB8E-48D4-82F1-A1080346F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219200"/>
            <a:ext cx="6393656" cy="1828800"/>
          </a:xfrm>
        </p:spPr>
        <p:txBody>
          <a:bodyPr>
            <a:noAutofit/>
          </a:bodyPr>
          <a:lstStyle/>
          <a:p>
            <a:pPr algn="ctr"/>
            <a:r>
              <a:rPr lang="en-US" sz="6000" b="1" i="1" dirty="0" smtClean="0"/>
              <a:t>Time block implementation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4495800" cy="4572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smtClean="0"/>
              <a:t>April </a:t>
            </a:r>
            <a:r>
              <a:rPr lang="en-US" sz="1600" b="1" dirty="0" smtClean="0"/>
              <a:t> 26,</a:t>
            </a:r>
            <a:r>
              <a:rPr lang="en-US" sz="1600" dirty="0" smtClean="0"/>
              <a:t> </a:t>
            </a:r>
            <a:r>
              <a:rPr lang="en-US" sz="1600" b="1" dirty="0" smtClean="0"/>
              <a:t>2010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Challenges to room scheduling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 smtClean="0"/>
          </a:p>
          <a:p>
            <a:r>
              <a:rPr lang="en-US" dirty="0" smtClean="0"/>
              <a:t>The demand for Smart Rooms has increased with each semester.</a:t>
            </a:r>
          </a:p>
          <a:p>
            <a:endParaRPr lang="en-US" sz="1400" dirty="0" smtClean="0"/>
          </a:p>
          <a:p>
            <a:r>
              <a:rPr lang="en-US" dirty="0" smtClean="0"/>
              <a:t>The demand for Computer Labs has also increased.</a:t>
            </a:r>
          </a:p>
          <a:p>
            <a:r>
              <a:rPr lang="en-US" dirty="0" smtClean="0"/>
              <a:t>More classes competing for specialized classroom space.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Benefits of new time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1054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i="1" dirty="0" smtClean="0"/>
              <a:t>The three-day per week existing time blocks currently ends at 2:00 PM.  We have expanded them to meet until 3:55 PM</a:t>
            </a:r>
            <a:r>
              <a:rPr lang="en-US" b="1" dirty="0" smtClean="0"/>
              <a:t>.  </a:t>
            </a:r>
            <a:r>
              <a:rPr lang="en-US" b="1" i="1" dirty="0" smtClean="0"/>
              <a:t>This allows instructors who need to utilize a three-day per week schedule to have a wider variety of times to offer their classes.</a:t>
            </a:r>
          </a:p>
          <a:p>
            <a:pPr>
              <a:buFont typeface="Wingdings" pitchFamily="2" charset="2"/>
              <a:buChar char="q"/>
            </a:pPr>
            <a:endParaRPr lang="en-US" sz="1300" b="1" dirty="0" smtClean="0"/>
          </a:p>
          <a:p>
            <a:pPr lvl="0">
              <a:buFont typeface="Wingdings" pitchFamily="2" charset="2"/>
              <a:buChar char="q"/>
            </a:pPr>
            <a:r>
              <a:rPr lang="en-US" b="1" i="1" dirty="0" smtClean="0"/>
              <a:t>An analysis of the students attending School of Education classes indicated that the greatest majority of those students taking three-hour classes were still coming to campus two nights per week.  If the faculty member chooses, the new schedule allows for them to follow a two-day per week pattern if it’s suitable to the course content</a:t>
            </a:r>
            <a:r>
              <a:rPr lang="en-US" b="1" dirty="0" smtClean="0"/>
              <a:t>.</a:t>
            </a:r>
          </a:p>
          <a:p>
            <a:pPr lvl="0">
              <a:buFont typeface="Wingdings" pitchFamily="2" charset="2"/>
              <a:buChar char="q"/>
            </a:pPr>
            <a:endParaRPr lang="en-US" sz="1300" b="1" dirty="0" smtClean="0"/>
          </a:p>
          <a:p>
            <a:pPr>
              <a:buFont typeface="Wingdings" pitchFamily="2" charset="2"/>
              <a:buChar char="q"/>
            </a:pPr>
            <a:r>
              <a:rPr lang="en-US" b="1" i="1" dirty="0" smtClean="0"/>
              <a:t>May improve graduation rates by eliminating time conflicts for classes needed by students to graduate.</a:t>
            </a:r>
          </a:p>
          <a:p>
            <a:pPr lvl="0">
              <a:buFont typeface="Wingdings" pitchFamily="2" charset="2"/>
              <a:buChar char="q"/>
            </a:pP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idx="4294967295"/>
          </p:nvPr>
        </p:nvSpPr>
        <p:spPr>
          <a:xfrm>
            <a:off x="762000" y="304800"/>
            <a:ext cx="6934200" cy="381000"/>
          </a:xfr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r>
              <a:rPr lang="en-US" sz="2400" b="1" i="1" cap="none" dirty="0" smtClean="0">
                <a:solidFill>
                  <a:schemeClr val="bg1"/>
                </a:solidFill>
                <a:effectLst/>
              </a:rPr>
              <a:t>Spring</a:t>
            </a:r>
            <a:r>
              <a:rPr lang="en-US" sz="3200" b="1" i="1" cap="none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b="1" i="1" cap="none" dirty="0" smtClean="0">
                <a:solidFill>
                  <a:schemeClr val="bg1"/>
                </a:solidFill>
                <a:effectLst/>
              </a:rPr>
              <a:t>2011 Day Time Blocks</a:t>
            </a:r>
            <a:endParaRPr lang="en-US" sz="2400" i="1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762000"/>
          <a:ext cx="8014470" cy="5728962"/>
        </p:xfrm>
        <a:graphic>
          <a:graphicData uri="http://schemas.openxmlformats.org/drawingml/2006/table">
            <a:tbl>
              <a:tblPr/>
              <a:tblGrid>
                <a:gridCol w="909268"/>
                <a:gridCol w="928784"/>
                <a:gridCol w="905565"/>
                <a:gridCol w="905565"/>
                <a:gridCol w="905565"/>
                <a:gridCol w="905565"/>
                <a:gridCol w="905565"/>
                <a:gridCol w="106147"/>
                <a:gridCol w="1089478"/>
                <a:gridCol w="452968"/>
              </a:tblGrid>
              <a:tr h="185934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Day Session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M, W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M,W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MWF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W, F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 err="1">
                          <a:solidFill>
                            <a:schemeClr val="tx1"/>
                          </a:solidFill>
                          <a:latin typeface="Arial Narrow"/>
                        </a:rPr>
                        <a:t>T,Th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 err="1">
                          <a:solidFill>
                            <a:schemeClr val="tx1"/>
                          </a:solidFill>
                          <a:latin typeface="Arial Narrow"/>
                        </a:rPr>
                        <a:t>T,Th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F Only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1" u="none" strike="noStrike" dirty="0"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8:15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8:30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8:25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8:45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9:15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9:15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9:15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9:00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9:15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8:00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9:15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9:30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9:45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9:25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9:25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9:25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9:25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10:00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10:15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10:30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10:45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11:00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11:15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11:30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11:40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11:45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12:05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12:05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12:05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12:00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10:50 AM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12:30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12:45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1:00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1:45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2:00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2:15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2:30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2:30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2:55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2:55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2:55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2:45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1:40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3:00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3:15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3:05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4:20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3:05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3:05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4:20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4:20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5934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3:30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University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87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3:45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4:20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3:55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4:20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Hour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362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900" b="1" i="1" u="none" strike="noStrike" baseline="0" dirty="0">
                          <a:solidFill>
                            <a:schemeClr val="tx1"/>
                          </a:solidFill>
                          <a:latin typeface="Arial Narrow"/>
                        </a:rPr>
                        <a:t>4:00 PM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baseline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6959" marR="6959" marT="6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50000"/>
                <a:alpha val="59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533399"/>
          <a:ext cx="7955280" cy="6148117"/>
        </p:xfrm>
        <a:graphic>
          <a:graphicData uri="http://schemas.openxmlformats.org/drawingml/2006/table">
            <a:tbl>
              <a:tblPr/>
              <a:tblGrid>
                <a:gridCol w="1204917"/>
                <a:gridCol w="733780"/>
                <a:gridCol w="912420"/>
                <a:gridCol w="934903"/>
                <a:gridCol w="934903"/>
                <a:gridCol w="1013965"/>
                <a:gridCol w="1168634"/>
                <a:gridCol w="1051758"/>
              </a:tblGrid>
              <a:tr h="281778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Evening</a:t>
                      </a:r>
                    </a:p>
                    <a:p>
                      <a:pPr lvl="0"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 </a:t>
                      </a:r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Session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M, W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T, TH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W, F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W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Th</a:t>
                      </a:r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Only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4:15 P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880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1"/>
            <a:ext cx="7772400" cy="5333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Spring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2011 Evening Time Blocks 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2">
                <a:lumMod val="50000"/>
                <a:alpha val="59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1" y="533400"/>
          <a:ext cx="8077199" cy="6123573"/>
        </p:xfrm>
        <a:graphic>
          <a:graphicData uri="http://schemas.openxmlformats.org/drawingml/2006/table">
            <a:tbl>
              <a:tblPr/>
              <a:tblGrid>
                <a:gridCol w="785659"/>
                <a:gridCol w="585940"/>
                <a:gridCol w="533400"/>
                <a:gridCol w="609600"/>
                <a:gridCol w="609600"/>
                <a:gridCol w="685800"/>
                <a:gridCol w="685800"/>
                <a:gridCol w="762000"/>
                <a:gridCol w="762000"/>
                <a:gridCol w="685800"/>
                <a:gridCol w="685800"/>
                <a:gridCol w="685800"/>
              </a:tblGrid>
              <a:tr h="281778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Evening</a:t>
                      </a:r>
                    </a:p>
                    <a:p>
                      <a:pPr lvl="0"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 </a:t>
                      </a:r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Session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M, W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T, TH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W, F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M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M Only (G)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 Only (G)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W Only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W Only (G)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TH </a:t>
                      </a:r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Only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TH </a:t>
                      </a:r>
                      <a:r>
                        <a:rPr lang="en-US" sz="900" b="1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Only (G)</a:t>
                      </a:r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4:15 P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80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189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4:30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1622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7:10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5:55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5:55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5:55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5:55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2792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8:35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8:35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8:35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8:35 </a:t>
                      </a:r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7:20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8:35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778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9:00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8:45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9:15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to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9643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9:30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9:55 PM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11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9:45 PM</a:t>
                      </a:r>
                    </a:p>
                  </a:txBody>
                  <a:tcPr marL="7458" marR="7458" marT="74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458" marR="7458" marT="74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1"/>
            <a:ext cx="7772400" cy="457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Spring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2011 Graduate School Evening Time Blocks </a:t>
            </a: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Restrictions for (G) Evening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7847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May only be used for those Graduate School programs whose students need only take courses in the one department.</a:t>
            </a:r>
          </a:p>
          <a:p>
            <a:r>
              <a:rPr lang="en-US" dirty="0" smtClean="0"/>
              <a:t>May not be used if the Graduate Program necessitates that the students take </a:t>
            </a:r>
            <a:r>
              <a:rPr lang="en-US" dirty="0" smtClean="0"/>
              <a:t>courses </a:t>
            </a:r>
            <a:r>
              <a:rPr lang="en-US" dirty="0" smtClean="0"/>
              <a:t>outside of their department.</a:t>
            </a:r>
          </a:p>
          <a:p>
            <a:r>
              <a:rPr lang="en-US" dirty="0" smtClean="0"/>
              <a:t>For each course taught as a one-day course in a (G) time </a:t>
            </a:r>
            <a:r>
              <a:rPr lang="en-US" dirty="0" smtClean="0"/>
              <a:t>slot, </a:t>
            </a:r>
            <a:r>
              <a:rPr lang="en-US" dirty="0" smtClean="0"/>
              <a:t>a second course needs to be offered on the complimentary day.  (I.E. Tuesday </a:t>
            </a:r>
            <a:r>
              <a:rPr lang="en-US" dirty="0" smtClean="0"/>
              <a:t>requires </a:t>
            </a:r>
            <a:r>
              <a:rPr lang="en-US" dirty="0" smtClean="0"/>
              <a:t>Thursday)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Restrictions for (G) Evening Blocks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Attempts will be made by the department to utilize the surrounding time blocks  (4:30 to 5:45 or 8:45 to 9:55) for two-day per week classes.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Begin with courses offered in the Spring 2011 semester.</a:t>
            </a:r>
          </a:p>
          <a:p>
            <a:r>
              <a:rPr lang="en-US" dirty="0" smtClean="0"/>
              <a:t>Materials will be prepared for distribution for the SP11 initial course offerings and will be sent to all Department Chairs during the first week in May 2010.</a:t>
            </a:r>
          </a:p>
          <a:p>
            <a:r>
              <a:rPr lang="en-US" dirty="0" smtClean="0"/>
              <a:t>Course offerings using the new time blocks will be due by the second week of September 2010.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2101</TotalTime>
  <Words>987</Words>
  <Application>Microsoft Office PowerPoint</Application>
  <PresentationFormat>On-screen Show (4:3)</PresentationFormat>
  <Paragraphs>725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Time block implementation</vt:lpstr>
      <vt:lpstr>Challenges to room scheduling</vt:lpstr>
      <vt:lpstr>Benefits of new time blocks</vt:lpstr>
      <vt:lpstr>Spring 2011 Day Time Blocks</vt:lpstr>
      <vt:lpstr>Slide 5</vt:lpstr>
      <vt:lpstr>Slide 6</vt:lpstr>
      <vt:lpstr>Restrictions for (G) Evening Blocks</vt:lpstr>
      <vt:lpstr>Restrictions for (G) Evening Blocks </vt:lpstr>
      <vt:lpstr>Implementation timeline</vt:lpstr>
    </vt:vector>
  </TitlesOfParts>
  <Company>Central Connecticut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 Petrosino</dc:creator>
  <cp:lastModifiedBy>Susan Petrosino</cp:lastModifiedBy>
  <cp:revision>213</cp:revision>
  <dcterms:created xsi:type="dcterms:W3CDTF">2009-04-27T17:23:00Z</dcterms:created>
  <dcterms:modified xsi:type="dcterms:W3CDTF">2010-04-15T17:54:49Z</dcterms:modified>
</cp:coreProperties>
</file>